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26" autoAdjust="0"/>
  </p:normalViewPr>
  <p:slideViewPr>
    <p:cSldViewPr>
      <p:cViewPr varScale="1">
        <p:scale>
          <a:sx n="63" d="100"/>
          <a:sy n="63" d="100"/>
        </p:scale>
        <p:origin x="-14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CB353-5E73-4591-AE4D-4B712B817D4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A49B7-20BE-4DAF-95CE-CB6B8046E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4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largest Fibonacci number that’s less than 100.</a:t>
            </a:r>
            <a:r>
              <a:rPr lang="en-US" baseline="0" dirty="0" smtClean="0"/>
              <a:t>  (89)  Subtract the largest perfect square less than 10. (80) Find half of that number.  (40)  Divide by the number of 15-minute intervals in an hour.  (10)  Write your answer.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smallest Fibonacci number that’s greater than 100.  (144)  Take the square root.  (12)  Find half of that number. (6)  Divide by the number of eggs in a quarter of a dozen.  (2)  Write your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A49B7-20BE-4DAF-95CE-CB6B8046EC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5CE743-D4EC-4996-A5DA-5D168D91605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819739-CA01-42A9-AF42-42F0FFA5F5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February 1, 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3221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 &amp; 2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12-6 part 2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Homework: Finish 12-6 </a:t>
                </a:r>
                <a:r>
                  <a:rPr lang="en-US" dirty="0" smtClean="0"/>
                  <a:t>problems</a:t>
                </a:r>
              </a:p>
              <a:p>
                <a:r>
                  <a:rPr lang="en-US" dirty="0" smtClean="0"/>
                  <a:t>TISK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−6+12−18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−8+8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Write the equation of a line that passes through the points (7, 9) and (5, -5).</a:t>
                </a:r>
                <a:r>
                  <a:rPr lang="en-US" dirty="0" smtClean="0"/>
                  <a:t> 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Write and solve a proportion:</a:t>
                </a:r>
                <a:br>
                  <a:rPr lang="en-US" dirty="0" smtClean="0"/>
                </a:br>
                <a:r>
                  <a:rPr lang="en-US" dirty="0" smtClean="0"/>
                  <a:t>Seventy is what percent of 40?</a:t>
                </a:r>
                <a:endParaRPr lang="en-US" dirty="0" smtClean="0"/>
              </a:p>
              <a:p>
                <a:pPr marL="541782" indent="-514350">
                  <a:buAutoNum type="arabicParenR"/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322136"/>
              </a:xfrm>
              <a:blipFill rotWithShape="1">
                <a:blip r:embed="rId3"/>
                <a:stretch>
                  <a:fillRect l="-1070" t="-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§12-6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types of situations use exponential functions?</a:t>
            </a:r>
          </a:p>
          <a:p>
            <a:pPr lvl="1"/>
            <a:r>
              <a:rPr lang="en-US" dirty="0" smtClean="0"/>
              <a:t>Exponential Growth</a:t>
            </a:r>
          </a:p>
          <a:p>
            <a:pPr lvl="2"/>
            <a:r>
              <a:rPr lang="en-US" dirty="0" smtClean="0"/>
              <a:t>Exponential growth is when one amount grows very large, very fast.</a:t>
            </a:r>
          </a:p>
          <a:p>
            <a:pPr lvl="3"/>
            <a:r>
              <a:rPr lang="en-US" dirty="0" smtClean="0"/>
              <a:t>Population growth</a:t>
            </a:r>
          </a:p>
          <a:p>
            <a:pPr lvl="3"/>
            <a:r>
              <a:rPr lang="en-US" dirty="0" smtClean="0"/>
              <a:t>Cell Phone users from 1990 to now</a:t>
            </a:r>
          </a:p>
          <a:p>
            <a:pPr lvl="2"/>
            <a:r>
              <a:rPr lang="en-US" dirty="0" smtClean="0"/>
              <a:t>In exponential growth, the value of </a:t>
            </a:r>
            <a:r>
              <a:rPr lang="en-US" i="1" dirty="0" smtClean="0"/>
              <a:t>a</a:t>
            </a:r>
            <a:r>
              <a:rPr lang="en-US" dirty="0" smtClean="0"/>
              <a:t> must be greater than 1</a:t>
            </a:r>
            <a:endParaRPr lang="en-US" dirty="0" smtClean="0"/>
          </a:p>
          <a:p>
            <a:pPr lvl="1"/>
            <a:r>
              <a:rPr lang="en-US" dirty="0" smtClean="0"/>
              <a:t>Exponential Decay</a:t>
            </a:r>
          </a:p>
          <a:p>
            <a:pPr lvl="2"/>
            <a:r>
              <a:rPr lang="en-US" dirty="0" smtClean="0"/>
              <a:t>Exponential decay is when one amount decreases rapidly</a:t>
            </a:r>
          </a:p>
          <a:p>
            <a:pPr lvl="3"/>
            <a:r>
              <a:rPr lang="en-US" dirty="0" smtClean="0"/>
              <a:t>Radioactive decay of materials (Half-lives)</a:t>
            </a:r>
          </a:p>
          <a:p>
            <a:pPr lvl="3"/>
            <a:r>
              <a:rPr lang="en-US" dirty="0" smtClean="0"/>
              <a:t>Competition </a:t>
            </a:r>
            <a:r>
              <a:rPr lang="en-US" dirty="0" smtClean="0"/>
              <a:t>brackets</a:t>
            </a:r>
          </a:p>
          <a:p>
            <a:pPr lvl="2"/>
            <a:r>
              <a:rPr lang="en-US" dirty="0" smtClean="0"/>
              <a:t>In exponential decay, the value of </a:t>
            </a:r>
            <a:r>
              <a:rPr lang="en-US" i="1" dirty="0" smtClean="0"/>
              <a:t>a</a:t>
            </a:r>
            <a:r>
              <a:rPr lang="en-US" dirty="0" smtClean="0"/>
              <a:t> must be less than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competition starts with 512 teams competing.  Every round, two teams play against each other and one is eliminated.</a:t>
                </a:r>
              </a:p>
              <a:p>
                <a:pPr lvl="1"/>
                <a:r>
                  <a:rPr lang="en-US" dirty="0" smtClean="0"/>
                  <a:t>After 3 rounds, how many teams are left?</a:t>
                </a:r>
              </a:p>
              <a:p>
                <a:pPr lvl="1"/>
                <a:r>
                  <a:rPr lang="en-US" dirty="0" smtClean="0"/>
                  <a:t>Exponential Decay</a:t>
                </a:r>
                <a:r>
                  <a:rPr lang="en-US" dirty="0" smtClean="0"/>
                  <a:t>!</a:t>
                </a:r>
              </a:p>
              <a:p>
                <a:pPr lvl="1"/>
                <a:r>
                  <a:rPr lang="en-US" i="1" dirty="0" smtClean="0"/>
                  <a:t>p</a:t>
                </a:r>
                <a:r>
                  <a:rPr lang="en-US" dirty="0" smtClean="0"/>
                  <a:t> = starting amount</a:t>
                </a:r>
              </a:p>
              <a:p>
                <a:pPr lvl="2"/>
                <a:r>
                  <a:rPr lang="en-US" i="1" dirty="0" smtClean="0"/>
                  <a:t>p</a:t>
                </a:r>
                <a:r>
                  <a:rPr lang="en-US" dirty="0" smtClean="0"/>
                  <a:t> = 512</a:t>
                </a:r>
                <a:endParaRPr lang="en-US" i="1" dirty="0" smtClean="0"/>
              </a:p>
              <a:p>
                <a:pPr lvl="1"/>
                <a:r>
                  <a:rPr lang="en-US" i="1" dirty="0" smtClean="0"/>
                  <a:t>a</a:t>
                </a:r>
                <a:r>
                  <a:rPr lang="en-US" dirty="0" smtClean="0"/>
                  <a:t> = rate of decay</a:t>
                </a:r>
              </a:p>
              <a:p>
                <a:pPr lvl="2"/>
                <a:r>
                  <a:rPr lang="en-US" i="1" dirty="0" smtClean="0"/>
                  <a:t>a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lvl="1"/>
                <a:r>
                  <a:rPr lang="en-US" i="1" dirty="0" smtClean="0"/>
                  <a:t>x</a:t>
                </a:r>
                <a:r>
                  <a:rPr lang="en-US" dirty="0" smtClean="0"/>
                  <a:t> = variable</a:t>
                </a:r>
              </a:p>
              <a:p>
                <a:pPr lvl="2"/>
                <a:r>
                  <a:rPr lang="en-US" i="1" dirty="0" smtClean="0"/>
                  <a:t>x </a:t>
                </a:r>
                <a:r>
                  <a:rPr lang="en-US" dirty="0" smtClean="0"/>
                  <a:t>= number of rounds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 b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19800" y="3200400"/>
                <a:ext cx="2520113" cy="965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=512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00400"/>
                <a:ext cx="2520113" cy="9650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090487" y="4140328"/>
                <a:ext cx="2500876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=512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487" y="4140328"/>
                <a:ext cx="2500876" cy="9951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099926" y="5135472"/>
                <a:ext cx="235827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=512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26" y="5135472"/>
                <a:ext cx="2358274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102189" y="6091535"/>
                <a:ext cx="16139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189" y="6091535"/>
                <a:ext cx="161396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6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Bohrium-267 has a </a:t>
                </a:r>
                <a:r>
                  <a:rPr lang="en-US" i="1" dirty="0" smtClean="0"/>
                  <a:t>half-life</a:t>
                </a:r>
                <a:r>
                  <a:rPr lang="en-US" dirty="0" smtClean="0"/>
                  <a:t> of 15 seconds. </a:t>
                </a:r>
              </a:p>
              <a:p>
                <a:pPr lvl="1"/>
                <a:r>
                  <a:rPr lang="en-US" dirty="0"/>
                  <a:t>Find the percent of a sample after 2 minutes. </a:t>
                </a:r>
              </a:p>
              <a:p>
                <a:pPr lvl="1"/>
                <a:r>
                  <a:rPr lang="en-US" dirty="0" smtClean="0"/>
                  <a:t>Exponential </a:t>
                </a:r>
                <a:r>
                  <a:rPr lang="en-US" dirty="0" smtClean="0"/>
                  <a:t>Decay</a:t>
                </a:r>
                <a:r>
                  <a:rPr lang="en-US" dirty="0" smtClean="0"/>
                  <a:t>!</a:t>
                </a:r>
              </a:p>
              <a:p>
                <a:pPr lvl="1"/>
                <a:r>
                  <a:rPr lang="en-US" i="1" dirty="0" smtClean="0"/>
                  <a:t>p</a:t>
                </a:r>
                <a:r>
                  <a:rPr lang="en-US" dirty="0" smtClean="0"/>
                  <a:t> = starting amount</a:t>
                </a:r>
              </a:p>
              <a:p>
                <a:pPr lvl="2"/>
                <a:r>
                  <a:rPr lang="en-US" i="1" dirty="0" smtClean="0"/>
                  <a:t>p</a:t>
                </a:r>
                <a:r>
                  <a:rPr lang="en-US" dirty="0" smtClean="0"/>
                  <a:t> = 100%</a:t>
                </a:r>
                <a:endParaRPr lang="en-US" i="1" dirty="0" smtClean="0"/>
              </a:p>
              <a:p>
                <a:pPr lvl="1"/>
                <a:r>
                  <a:rPr lang="en-US" i="1" dirty="0" smtClean="0"/>
                  <a:t>a</a:t>
                </a:r>
                <a:r>
                  <a:rPr lang="en-US" dirty="0" smtClean="0"/>
                  <a:t> = rate of decay</a:t>
                </a:r>
              </a:p>
              <a:p>
                <a:pPr lvl="2"/>
                <a:r>
                  <a:rPr lang="en-US" i="1" dirty="0" smtClean="0"/>
                  <a:t>a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lvl="1"/>
                <a:r>
                  <a:rPr lang="en-US" i="1" dirty="0" smtClean="0"/>
                  <a:t>x</a:t>
                </a:r>
                <a:r>
                  <a:rPr lang="en-US" dirty="0" smtClean="0"/>
                  <a:t> = variable</a:t>
                </a:r>
              </a:p>
              <a:p>
                <a:pPr lvl="2"/>
                <a:r>
                  <a:rPr lang="en-US" i="1" dirty="0" smtClean="0"/>
                  <a:t>x </a:t>
                </a:r>
                <a:r>
                  <a:rPr lang="en-US" dirty="0" smtClean="0"/>
                  <a:t>= number of decay-cycles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27362" y="2713337"/>
                <a:ext cx="2794226" cy="965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=100%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362" y="2713337"/>
                <a:ext cx="2794226" cy="9650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102189" y="3581400"/>
                <a:ext cx="2774990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=100%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189" y="3581400"/>
                <a:ext cx="2774990" cy="9951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096000" y="4658434"/>
                <a:ext cx="297222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=100%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256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58434"/>
                <a:ext cx="2972224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116125" y="5710535"/>
                <a:ext cx="19473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.39%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125" y="5710535"/>
                <a:ext cx="194739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42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 bacterial culture contains 5000 bacteria.  The number of bacteria quadruples each day.  </a:t>
                </a:r>
              </a:p>
              <a:p>
                <a:pPr lvl="1"/>
                <a:r>
                  <a:rPr lang="en-US" dirty="0" smtClean="0"/>
                  <a:t>How many bacteria will be in the culture after a week?</a:t>
                </a:r>
                <a:endParaRPr lang="en-US" dirty="0"/>
              </a:p>
              <a:p>
                <a:pPr lvl="1"/>
                <a:r>
                  <a:rPr lang="en-US" dirty="0" smtClean="0"/>
                  <a:t>Exponential Growth!</a:t>
                </a:r>
              </a:p>
              <a:p>
                <a:pPr lvl="1"/>
                <a:r>
                  <a:rPr lang="en-US" i="1" dirty="0" smtClean="0"/>
                  <a:t>p</a:t>
                </a:r>
                <a:r>
                  <a:rPr lang="en-US" dirty="0" smtClean="0"/>
                  <a:t> = starting amount</a:t>
                </a:r>
              </a:p>
              <a:p>
                <a:pPr lvl="2"/>
                <a:r>
                  <a:rPr lang="en-US" i="1" dirty="0" smtClean="0"/>
                  <a:t>p</a:t>
                </a:r>
                <a:r>
                  <a:rPr lang="en-US" dirty="0" smtClean="0"/>
                  <a:t> = 5,000</a:t>
                </a:r>
                <a:endParaRPr lang="en-US" i="1" dirty="0" smtClean="0"/>
              </a:p>
              <a:p>
                <a:pPr lvl="1"/>
                <a:r>
                  <a:rPr lang="en-US" i="1" dirty="0" smtClean="0"/>
                  <a:t>a</a:t>
                </a:r>
                <a:r>
                  <a:rPr lang="en-US" dirty="0" smtClean="0"/>
                  <a:t> = rate of growth</a:t>
                </a:r>
              </a:p>
              <a:p>
                <a:pPr lvl="2"/>
                <a:r>
                  <a:rPr lang="en-US" i="1" dirty="0" smtClean="0"/>
                  <a:t>a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endParaRPr lang="en-US" i="1" dirty="0" smtClean="0"/>
              </a:p>
              <a:p>
                <a:pPr lvl="1"/>
                <a:r>
                  <a:rPr lang="en-US" i="1" dirty="0" smtClean="0"/>
                  <a:t>x</a:t>
                </a:r>
                <a:r>
                  <a:rPr lang="en-US" dirty="0" smtClean="0"/>
                  <a:t> = variable</a:t>
                </a:r>
              </a:p>
              <a:p>
                <a:pPr lvl="2"/>
                <a:r>
                  <a:rPr lang="en-US" i="1" dirty="0" smtClean="0"/>
                  <a:t>x </a:t>
                </a:r>
                <a:r>
                  <a:rPr lang="en-US" dirty="0" smtClean="0"/>
                  <a:t>= number of growth-cycles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 r="-3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027362" y="2713337"/>
                <a:ext cx="25410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362" y="2713337"/>
                <a:ext cx="254101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997184" y="3175002"/>
                <a:ext cx="25228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184" y="3175002"/>
                <a:ext cx="252280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596154" y="3723104"/>
                <a:ext cx="30598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=5000(16384)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154" y="3723104"/>
                <a:ext cx="3059877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9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715000" y="4343400"/>
                <a:ext cx="27585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=81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920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343400"/>
                <a:ext cx="275851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74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number of Americans over 100 was about 70,000 in 2000. Say the population of Americans over 100 doubles each decade.  </a:t>
                </a:r>
              </a:p>
              <a:p>
                <a:pPr lvl="1"/>
                <a:r>
                  <a:rPr lang="en-US" dirty="0" smtClean="0"/>
                  <a:t>Estimate </a:t>
                </a:r>
                <a:r>
                  <a:rPr lang="en-US" dirty="0"/>
                  <a:t>the population of Americans over 100 in the year 2095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US" dirty="0" smtClean="0"/>
                  <a:t>Exponential Growth!</a:t>
                </a:r>
              </a:p>
              <a:p>
                <a:pPr lvl="1"/>
                <a:r>
                  <a:rPr lang="en-US" i="1" dirty="0" smtClean="0"/>
                  <a:t>p</a:t>
                </a:r>
                <a:r>
                  <a:rPr lang="en-US" dirty="0" smtClean="0"/>
                  <a:t> = starting amount</a:t>
                </a:r>
              </a:p>
              <a:p>
                <a:pPr lvl="2"/>
                <a:r>
                  <a:rPr lang="en-US" i="1" dirty="0" smtClean="0"/>
                  <a:t>p</a:t>
                </a:r>
                <a:r>
                  <a:rPr lang="en-US" dirty="0" smtClean="0"/>
                  <a:t> = 70,000</a:t>
                </a:r>
                <a:endParaRPr lang="en-US" i="1" dirty="0" smtClean="0"/>
              </a:p>
              <a:p>
                <a:pPr lvl="1"/>
                <a:r>
                  <a:rPr lang="en-US" i="1" dirty="0" smtClean="0"/>
                  <a:t>a</a:t>
                </a:r>
                <a:r>
                  <a:rPr lang="en-US" dirty="0" smtClean="0"/>
                  <a:t> = rate of growth</a:t>
                </a:r>
              </a:p>
              <a:p>
                <a:pPr lvl="2"/>
                <a:r>
                  <a:rPr lang="en-US" i="1" dirty="0" smtClean="0"/>
                  <a:t>a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endParaRPr lang="en-US" i="1" dirty="0" smtClean="0"/>
              </a:p>
              <a:p>
                <a:pPr lvl="1"/>
                <a:r>
                  <a:rPr lang="en-US" i="1" dirty="0" smtClean="0"/>
                  <a:t>x</a:t>
                </a:r>
                <a:r>
                  <a:rPr lang="en-US" dirty="0" smtClean="0"/>
                  <a:t> = variable</a:t>
                </a:r>
              </a:p>
              <a:p>
                <a:pPr lvl="2"/>
                <a:r>
                  <a:rPr lang="en-US" i="1" dirty="0" smtClean="0"/>
                  <a:t>x </a:t>
                </a:r>
                <a:r>
                  <a:rPr lang="en-US" dirty="0" smtClean="0"/>
                  <a:t>= number of growth-cycles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558" r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32348" y="3200400"/>
                <a:ext cx="27734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=70,000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348" y="3200400"/>
                <a:ext cx="277345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532348" y="3662065"/>
                <a:ext cx="26863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=70000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348" y="3662065"/>
                <a:ext cx="268631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532348" y="4038600"/>
                <a:ext cx="28899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=70000(512)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348" y="4038600"/>
                <a:ext cx="2889958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532348" y="4495800"/>
                <a:ext cx="27585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=35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840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348" y="4495800"/>
                <a:ext cx="275851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735993" y="4960421"/>
                <a:ext cx="29858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=70000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93" y="4960421"/>
                <a:ext cx="298588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735993" y="5336956"/>
                <a:ext cx="32297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=70000(1024)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93" y="5336956"/>
                <a:ext cx="3229795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735993" y="5794156"/>
                <a:ext cx="29284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=71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680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93" y="5794156"/>
                <a:ext cx="292843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066800" y="5997714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There would be between 35,840,000 and 71,680,000 Americans over 100 in 2095.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0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216730" y="5657600"/>
            <a:ext cx="12978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3482" y="4318130"/>
            <a:ext cx="2356158" cy="6944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521" y="5943600"/>
            <a:ext cx="2356158" cy="6944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§12-6 Exponential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676400"/>
              </a:xfrm>
            </p:spPr>
            <p:txBody>
              <a:bodyPr/>
              <a:lstStyle/>
              <a:p>
                <a:r>
                  <a:rPr lang="en-US" dirty="0" smtClean="0"/>
                  <a:t>For each exponential function,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0.3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676400"/>
              </a:xfrm>
              <a:blipFill rotWithShape="1">
                <a:blip r:embed="rId2"/>
                <a:stretch>
                  <a:fillRect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970941" y="2057400"/>
                <a:ext cx="25634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760" lvl="0" indent="-283464">
                  <a:spcBef>
                    <a:spcPts val="600"/>
                  </a:spcBef>
                  <a:buClr>
                    <a:srgbClr val="0099FF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941" y="2057400"/>
                <a:ext cx="256345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066800" y="3048000"/>
                <a:ext cx="2467278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0.3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048000"/>
                <a:ext cx="2467278" cy="465833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990600" y="3352800"/>
                <a:ext cx="5269263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52800"/>
                <a:ext cx="5269263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066800" y="4262735"/>
                <a:ext cx="258538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100,000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262735"/>
                <a:ext cx="2585387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060764" y="5181600"/>
                <a:ext cx="18190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0.3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64" y="5181600"/>
                <a:ext cx="181908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103118" y="5657600"/>
                <a:ext cx="14440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118" y="5657600"/>
                <a:ext cx="1444049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422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060764" y="6172200"/>
                <a:ext cx="1819088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0.3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64" y="6172200"/>
                <a:ext cx="1819088" cy="465833"/>
              </a:xfrm>
              <a:prstGeom prst="rect">
                <a:avLst/>
              </a:prstGeom>
              <a:blipFill rotWithShape="1"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908521" y="5888432"/>
                <a:ext cx="2356158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243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100,000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521" y="5888432"/>
                <a:ext cx="2356158" cy="8252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479957" y="5297218"/>
            <a:ext cx="12978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36709" y="3957748"/>
            <a:ext cx="2356158" cy="6944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66345" y="6301077"/>
            <a:ext cx="2356158" cy="4998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330027" y="2687618"/>
                <a:ext cx="240476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027" y="2687618"/>
                <a:ext cx="2404761" cy="465833"/>
              </a:xfrm>
              <a:prstGeom prst="rect">
                <a:avLst/>
              </a:prstGeom>
              <a:blipFill rotWithShape="1">
                <a:blip r:embed="rId1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6253827" y="2992418"/>
                <a:ext cx="2338974" cy="1000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827" y="2992418"/>
                <a:ext cx="2338974" cy="10004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6330027" y="3902353"/>
                <a:ext cx="2585388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100,000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027" y="3902353"/>
                <a:ext cx="2585388" cy="82529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6323991" y="4821218"/>
                <a:ext cx="17565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991" y="4821218"/>
                <a:ext cx="1756571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6366345" y="5297218"/>
                <a:ext cx="14440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345" y="5297218"/>
                <a:ext cx="1444049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6323991" y="5811818"/>
                <a:ext cx="175657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991" y="5811818"/>
                <a:ext cx="1756571" cy="465833"/>
              </a:xfrm>
              <a:prstGeom prst="rect">
                <a:avLst/>
              </a:prstGeom>
              <a:blipFill rotWithShape="1">
                <a:blip r:embed="rId1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366345" y="6339231"/>
                <a:ext cx="2356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345" y="6339231"/>
                <a:ext cx="2356158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75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ibrant">
      <a:dk1>
        <a:srgbClr val="000000"/>
      </a:dk1>
      <a:lt1>
        <a:srgbClr val="FFFFFF"/>
      </a:lt1>
      <a:dk2>
        <a:srgbClr val="000000"/>
      </a:dk2>
      <a:lt2>
        <a:srgbClr val="FE9999"/>
      </a:lt2>
      <a:accent1>
        <a:srgbClr val="0099FF"/>
      </a:accent1>
      <a:accent2>
        <a:srgbClr val="00B0F0"/>
      </a:accent2>
      <a:accent3>
        <a:srgbClr val="F88630"/>
      </a:accent3>
      <a:accent4>
        <a:srgbClr val="00B050"/>
      </a:accent4>
      <a:accent5>
        <a:srgbClr val="7030A0"/>
      </a:accent5>
      <a:accent6>
        <a:srgbClr val="FF66FF"/>
      </a:accent6>
      <a:hlink>
        <a:srgbClr val="9933FF"/>
      </a:hlink>
      <a:folHlink>
        <a:srgbClr val="BF654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644</TotalTime>
  <Words>843</Words>
  <Application>Microsoft Office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Friday, February 1, 2013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  <vt:lpstr>§12-6 Exponential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February 1, 2013</dc:title>
  <dc:creator>Dria</dc:creator>
  <cp:lastModifiedBy>Dria</cp:lastModifiedBy>
  <cp:revision>11</cp:revision>
  <dcterms:created xsi:type="dcterms:W3CDTF">2013-02-01T02:49:04Z</dcterms:created>
  <dcterms:modified xsi:type="dcterms:W3CDTF">2013-02-02T00:21:31Z</dcterms:modified>
</cp:coreProperties>
</file>